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9" r:id="rId5"/>
    <p:sldId id="260" r:id="rId6"/>
    <p:sldId id="261" r:id="rId7"/>
    <p:sldId id="257" r:id="rId8"/>
    <p:sldId id="267" r:id="rId9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92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94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128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3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527">
              <a:spcBef>
                <a:spcPts val="68"/>
              </a:spcBef>
            </a:pPr>
            <a:r>
              <a:rPr lang="fr-FR"/>
              <a:t>Outil</a:t>
            </a:r>
            <a:r>
              <a:rPr lang="fr-FR" spc="95"/>
              <a:t> </a:t>
            </a:r>
            <a:r>
              <a:rPr lang="fr-FR"/>
              <a:t>n°2</a:t>
            </a:r>
            <a:r>
              <a:rPr lang="fr-FR" spc="103"/>
              <a:t> </a:t>
            </a:r>
            <a:r>
              <a:rPr lang="fr-FR"/>
              <a:t>du</a:t>
            </a:r>
            <a:r>
              <a:rPr lang="fr-FR" spc="100"/>
              <a:t> </a:t>
            </a:r>
            <a:r>
              <a:rPr lang="fr-FR"/>
              <a:t>protocole</a:t>
            </a:r>
            <a:r>
              <a:rPr lang="fr-FR" spc="103"/>
              <a:t> </a:t>
            </a:r>
            <a:r>
              <a:rPr lang="fr-FR"/>
              <a:t>pour</a:t>
            </a:r>
            <a:r>
              <a:rPr lang="fr-FR" spc="95"/>
              <a:t> </a:t>
            </a:r>
            <a:r>
              <a:rPr lang="fr-FR"/>
              <a:t>la</a:t>
            </a:r>
            <a:r>
              <a:rPr lang="fr-FR" spc="103"/>
              <a:t> </a:t>
            </a:r>
            <a:r>
              <a:rPr lang="fr-FR"/>
              <a:t>gestion</a:t>
            </a:r>
            <a:r>
              <a:rPr lang="fr-FR" spc="103"/>
              <a:t> </a:t>
            </a:r>
            <a:r>
              <a:rPr lang="fr-FR"/>
              <a:t>de</a:t>
            </a:r>
            <a:r>
              <a:rPr lang="fr-FR" spc="103"/>
              <a:t> </a:t>
            </a:r>
            <a:r>
              <a:rPr lang="fr-FR"/>
              <a:t>situations</a:t>
            </a:r>
            <a:r>
              <a:rPr lang="fr-FR" spc="95"/>
              <a:t> </a:t>
            </a:r>
            <a:r>
              <a:rPr lang="fr-FR" spc="-9"/>
              <a:t>complexes-</a:t>
            </a:r>
            <a:r>
              <a:rPr lang="fr-FR" spc="-204"/>
              <a:t>­‐</a:t>
            </a:r>
            <a:r>
              <a:rPr lang="fr-FR" spc="95"/>
              <a:t> </a:t>
            </a:r>
            <a:r>
              <a:rPr lang="fr-FR" spc="-23"/>
              <a:t>DSDEN-</a:t>
            </a:r>
            <a:r>
              <a:rPr lang="fr-FR" spc="-204"/>
              <a:t>­</a:t>
            </a:r>
            <a:r>
              <a:rPr lang="fr-FR" spc="-23"/>
              <a:t>‐09</a:t>
            </a:r>
            <a:endParaRPr lang="fr-FR" spc="-23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3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527">
              <a:spcBef>
                <a:spcPts val="68"/>
              </a:spcBef>
            </a:pPr>
            <a:r>
              <a:rPr lang="fr-FR"/>
              <a:t>Page</a:t>
            </a:r>
            <a:r>
              <a:rPr lang="fr-FR" spc="45"/>
              <a:t> </a:t>
            </a:r>
            <a:r>
              <a:rPr lang="fr-FR"/>
              <a:t>:</a:t>
            </a:r>
            <a:r>
              <a:rPr lang="fr-FR" spc="50"/>
              <a:t> </a:t>
            </a:r>
            <a:fld id="{81D60167-4931-47E6-BA6A-407CBD079E47}" type="slidenum">
              <a:rPr spc="-23" smtClean="0"/>
              <a:pPr marL="11527">
                <a:spcBef>
                  <a:spcPts val="68"/>
                </a:spcBef>
              </a:pPr>
              <a:t>‹N°›</a:t>
            </a:fld>
            <a:r>
              <a:rPr spc="-23"/>
              <a:t>/2</a:t>
            </a:r>
            <a:endParaRPr spc="-23" dirty="0"/>
          </a:p>
        </p:txBody>
      </p:sp>
    </p:spTree>
    <p:extLst>
      <p:ext uri="{BB962C8B-B14F-4D97-AF65-F5344CB8AC3E}">
        <p14:creationId xmlns:p14="http://schemas.microsoft.com/office/powerpoint/2010/main" val="303081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0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1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0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73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94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94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51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7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42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image" Target="../media/image2.png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ADE357-7EC5-4959-91EB-013267DB7FE1}"/>
              </a:ext>
            </a:extLst>
          </p:cNvPr>
          <p:cNvSpPr/>
          <p:nvPr/>
        </p:nvSpPr>
        <p:spPr>
          <a:xfrm>
            <a:off x="211014" y="117232"/>
            <a:ext cx="6424247" cy="1015663"/>
          </a:xfrm>
          <a:prstGeom prst="rect">
            <a:avLst/>
          </a:prstGeom>
          <a:ln>
            <a:solidFill>
              <a:srgbClr val="FF5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</a:rPr>
              <a:t>PROTOCOLE DE GESTION DES ÉLÈVES PRÉSENTANT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</a:rPr>
              <a:t>DES COMPORTEMENTS TROUBLES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41AE397F-8D0C-4617-A8EE-8422EB848767}"/>
              </a:ext>
            </a:extLst>
          </p:cNvPr>
          <p:cNvSpPr txBox="1">
            <a:spLocks/>
          </p:cNvSpPr>
          <p:nvPr/>
        </p:nvSpPr>
        <p:spPr>
          <a:xfrm>
            <a:off x="211014" y="1423756"/>
            <a:ext cx="6424247" cy="5447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I Comment agir en amont de la crise 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C45D979-15F7-4CF3-BBE5-21CC6D3A9995}"/>
              </a:ext>
            </a:extLst>
          </p:cNvPr>
          <p:cNvSpPr txBox="1"/>
          <p:nvPr/>
        </p:nvSpPr>
        <p:spPr>
          <a:xfrm>
            <a:off x="211015" y="2106103"/>
            <a:ext cx="64242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L’enfant présentant de difficultés de comportement est avant tout l’élève de l’école avant d’être celui de la classe.</a:t>
            </a:r>
          </a:p>
          <a:p>
            <a:endParaRPr lang="fr-FR" dirty="0"/>
          </a:p>
          <a:p>
            <a:r>
              <a:rPr lang="fr-FR" b="1" dirty="0"/>
              <a:t>Elaborer </a:t>
            </a:r>
            <a:r>
              <a:rPr lang="fr-FR" b="1" u="sng" dirty="0"/>
              <a:t>un protocole d’école </a:t>
            </a:r>
            <a:r>
              <a:rPr lang="fr-FR" b="1" dirty="0"/>
              <a:t>de prise en charge des situations de crise </a:t>
            </a:r>
            <a:r>
              <a:rPr lang="fr-FR" dirty="0"/>
              <a:t>nécessite : </a:t>
            </a:r>
          </a:p>
          <a:p>
            <a:r>
              <a:rPr lang="fr-FR" b="1" dirty="0"/>
              <a:t>			</a:t>
            </a:r>
            <a:r>
              <a:rPr lang="fr-FR" dirty="0"/>
              <a:t>. la mobilisation de </a:t>
            </a:r>
            <a:r>
              <a:rPr lang="fr-FR" b="1" dirty="0"/>
              <a:t>TOUTE l’équipe pédagogique </a:t>
            </a:r>
            <a:r>
              <a:rPr lang="fr-FR" dirty="0"/>
              <a:t>(direction, enseignants, RASED, AESH, Service civique…) </a:t>
            </a:r>
          </a:p>
          <a:p>
            <a:r>
              <a:rPr lang="fr-FR" dirty="0"/>
              <a:t>			. la co-construction en conseil des maîtres</a:t>
            </a:r>
          </a:p>
          <a:p>
            <a:r>
              <a:rPr lang="fr-FR" dirty="0"/>
              <a:t>			. l’organisation anticipée de la prise en charge lors de la venue d’une crise.</a:t>
            </a:r>
          </a:p>
          <a:p>
            <a:r>
              <a:rPr lang="fr-FR" dirty="0"/>
              <a:t>			. l’explicitation aux élèves susceptibles d’être concernés par le protocole.</a:t>
            </a:r>
          </a:p>
          <a:p>
            <a:endParaRPr lang="fr-FR" dirty="0"/>
          </a:p>
          <a:p>
            <a:r>
              <a:rPr lang="fr-FR" b="1" dirty="0"/>
              <a:t>Les objectifs sont :</a:t>
            </a:r>
          </a:p>
          <a:p>
            <a:r>
              <a:rPr lang="fr-FR" b="1" dirty="0"/>
              <a:t>			</a:t>
            </a:r>
            <a:r>
              <a:rPr lang="fr-FR" dirty="0"/>
              <a:t>. aider l’enseignant de l’élève en crise, </a:t>
            </a:r>
          </a:p>
          <a:p>
            <a:r>
              <a:rPr lang="fr-FR" dirty="0"/>
              <a:t>			. isoler l’élève pour le protéger de lui-même,</a:t>
            </a:r>
          </a:p>
          <a:p>
            <a:r>
              <a:rPr lang="fr-FR" dirty="0"/>
              <a:t>			. protéger les autres.</a:t>
            </a:r>
          </a:p>
        </p:txBody>
      </p:sp>
      <p:pic>
        <p:nvPicPr>
          <p:cNvPr id="13" name="Image 12">
            <a:hlinkClick r:id="rId2" action="ppaction://hlinksldjump"/>
            <a:extLst>
              <a:ext uri="{FF2B5EF4-FFF2-40B4-BE49-F238E27FC236}">
                <a16:creationId xmlns:a16="http://schemas.microsoft.com/office/drawing/2014/main" id="{CF3679FB-C878-49B1-B368-E95EF5F08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31" y="7938704"/>
            <a:ext cx="1472707" cy="26258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>
            <a:hlinkClick r:id="rId4" action="ppaction://hlinksldjump"/>
            <a:extLst>
              <a:ext uri="{FF2B5EF4-FFF2-40B4-BE49-F238E27FC236}">
                <a16:creationId xmlns:a16="http://schemas.microsoft.com/office/drawing/2014/main" id="{34ED2D52-61ED-4780-A9A5-1C7D5C8F10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8228" y="7912570"/>
            <a:ext cx="1472707" cy="26519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>
            <a:hlinkClick r:id="rId6" action="ppaction://hlinksldjump"/>
            <a:extLst>
              <a:ext uri="{FF2B5EF4-FFF2-40B4-BE49-F238E27FC236}">
                <a16:creationId xmlns:a16="http://schemas.microsoft.com/office/drawing/2014/main" id="{2DFD868E-3488-4535-99D8-44B84AEB46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85705" y="7912570"/>
            <a:ext cx="1711837" cy="26519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ZoneTexte 1">
            <a:hlinkClick r:id="" action="ppaction://noaction"/>
            <a:extLst>
              <a:ext uri="{FF2B5EF4-FFF2-40B4-BE49-F238E27FC236}">
                <a16:creationId xmlns:a16="http://schemas.microsoft.com/office/drawing/2014/main" id="{AD11C86D-5E7B-487D-93E5-7A4B541D4F98}"/>
              </a:ext>
            </a:extLst>
          </p:cNvPr>
          <p:cNvSpPr txBox="1"/>
          <p:nvPr/>
        </p:nvSpPr>
        <p:spPr>
          <a:xfrm>
            <a:off x="211014" y="11125200"/>
            <a:ext cx="642424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accent1"/>
                </a:solidFill>
              </a:rPr>
              <a:t>Pour aller plus loin : En ressources annexes</a:t>
            </a: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Comment identifier les problèmes de comportements</a:t>
            </a: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Pistes pour essayer d’agir avant la montée de la crise</a:t>
            </a:r>
          </a:p>
        </p:txBody>
      </p:sp>
    </p:spTree>
    <p:extLst>
      <p:ext uri="{BB962C8B-B14F-4D97-AF65-F5344CB8AC3E}">
        <p14:creationId xmlns:p14="http://schemas.microsoft.com/office/powerpoint/2010/main" val="361246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re 1">
            <a:extLst>
              <a:ext uri="{FF2B5EF4-FFF2-40B4-BE49-F238E27FC236}">
                <a16:creationId xmlns:a16="http://schemas.microsoft.com/office/drawing/2014/main" id="{E951FE82-2F4B-412E-A9DA-9BEC6D1BEA49}"/>
              </a:ext>
            </a:extLst>
          </p:cNvPr>
          <p:cNvSpPr txBox="1">
            <a:spLocks/>
          </p:cNvSpPr>
          <p:nvPr/>
        </p:nvSpPr>
        <p:spPr>
          <a:xfrm>
            <a:off x="181707" y="208680"/>
            <a:ext cx="6494585" cy="7244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II Comment agir pendant la crise</a:t>
            </a:r>
            <a:endParaRPr lang="fr-FR" sz="1800" b="1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A7B63478-A9B5-4095-BA76-52193B429E23}"/>
              </a:ext>
            </a:extLst>
          </p:cNvPr>
          <p:cNvGrpSpPr/>
          <p:nvPr/>
        </p:nvGrpSpPr>
        <p:grpSpPr>
          <a:xfrm>
            <a:off x="184340" y="5369768"/>
            <a:ext cx="6094896" cy="369332"/>
            <a:chOff x="158628" y="1212306"/>
            <a:chExt cx="6094896" cy="369332"/>
          </a:xfrm>
        </p:grpSpPr>
        <p:sp>
          <p:nvSpPr>
            <p:cNvPr id="29" name="Flèche : droite 28">
              <a:extLst>
                <a:ext uri="{FF2B5EF4-FFF2-40B4-BE49-F238E27FC236}">
                  <a16:creationId xmlns:a16="http://schemas.microsoft.com/office/drawing/2014/main" id="{82E0DF0D-43F6-4A2B-8A41-4980A9837074}"/>
                </a:ext>
              </a:extLst>
            </p:cNvPr>
            <p:cNvSpPr/>
            <p:nvPr/>
          </p:nvSpPr>
          <p:spPr>
            <a:xfrm>
              <a:off x="158628" y="1291464"/>
              <a:ext cx="608866" cy="211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C8262654-2BD4-48E2-9FBE-849A73175EE9}"/>
                </a:ext>
              </a:extLst>
            </p:cNvPr>
            <p:cNvSpPr txBox="1"/>
            <p:nvPr/>
          </p:nvSpPr>
          <p:spPr>
            <a:xfrm>
              <a:off x="967889" y="1212306"/>
              <a:ext cx="528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Mise en œuvre du protocole élaboré en amont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3F6AEE1-6CEC-4DB5-836E-6768144088B4}"/>
              </a:ext>
            </a:extLst>
          </p:cNvPr>
          <p:cNvSpPr/>
          <p:nvPr/>
        </p:nvSpPr>
        <p:spPr>
          <a:xfrm>
            <a:off x="179075" y="1286663"/>
            <a:ext cx="64945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On appelle une crise : </a:t>
            </a:r>
            <a:r>
              <a:rPr lang="fr-FR" i="1" dirty="0">
                <a:solidFill>
                  <a:srgbClr val="000000"/>
                </a:solidFill>
                <a:latin typeface="Calibri" panose="020F0502020204030204" pitchFamily="34" charset="0"/>
              </a:rPr>
              <a:t>«une crise d’agressivité entrainant la désorganisation d’un élève et pouvant menacer la sécurité des personnes présentes ».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A travers la crise, l’enfant tente de maintenir un équilibre entre ses besoins et les contraintes du milieu. L ’état de confusion généré fragilise le lien qui le relie à la réalité.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A256D62-24BA-4ECB-AEC0-3BBE8E39B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5" y="2820611"/>
            <a:ext cx="3605976" cy="24628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3DD096B-CF3A-407C-8B88-15791D98AFF3}"/>
              </a:ext>
            </a:extLst>
          </p:cNvPr>
          <p:cNvSpPr/>
          <p:nvPr/>
        </p:nvSpPr>
        <p:spPr>
          <a:xfrm>
            <a:off x="3934238" y="3240088"/>
            <a:ext cx="29237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3 phases principales :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l’escalade,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la crise (point culminant)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le post-crise.</a:t>
            </a:r>
            <a:endParaRPr lang="fr-FR" dirty="0"/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EDBF989D-C264-47CA-B6E7-E142A56D597A}"/>
              </a:ext>
            </a:extLst>
          </p:cNvPr>
          <p:cNvGrpSpPr/>
          <p:nvPr/>
        </p:nvGrpSpPr>
        <p:grpSpPr>
          <a:xfrm>
            <a:off x="184340" y="1024362"/>
            <a:ext cx="6094896" cy="369332"/>
            <a:chOff x="158628" y="1212306"/>
            <a:chExt cx="6094896" cy="369332"/>
          </a:xfrm>
        </p:grpSpPr>
        <p:sp>
          <p:nvSpPr>
            <p:cNvPr id="26" name="Flèche : droite 25">
              <a:extLst>
                <a:ext uri="{FF2B5EF4-FFF2-40B4-BE49-F238E27FC236}">
                  <a16:creationId xmlns:a16="http://schemas.microsoft.com/office/drawing/2014/main" id="{1F53150F-6E2A-4699-BDBA-CC0597430206}"/>
                </a:ext>
              </a:extLst>
            </p:cNvPr>
            <p:cNvSpPr/>
            <p:nvPr/>
          </p:nvSpPr>
          <p:spPr>
            <a:xfrm>
              <a:off x="158628" y="1291464"/>
              <a:ext cx="608866" cy="211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192FC63-3E04-4062-A313-75B1F167F112}"/>
                </a:ext>
              </a:extLst>
            </p:cNvPr>
            <p:cNvSpPr txBox="1"/>
            <p:nvPr/>
          </p:nvSpPr>
          <p:spPr>
            <a:xfrm>
              <a:off x="967889" y="1212306"/>
              <a:ext cx="528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Définition d’une crise</a:t>
              </a: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50E1F48B-1A12-470A-B670-C046A2A758F7}"/>
              </a:ext>
            </a:extLst>
          </p:cNvPr>
          <p:cNvGrpSpPr/>
          <p:nvPr/>
        </p:nvGrpSpPr>
        <p:grpSpPr>
          <a:xfrm>
            <a:off x="184340" y="5777398"/>
            <a:ext cx="6094896" cy="369332"/>
            <a:chOff x="158628" y="1212306"/>
            <a:chExt cx="6094896" cy="369332"/>
          </a:xfrm>
        </p:grpSpPr>
        <p:sp>
          <p:nvSpPr>
            <p:cNvPr id="31" name="Flèche : droite 30">
              <a:extLst>
                <a:ext uri="{FF2B5EF4-FFF2-40B4-BE49-F238E27FC236}">
                  <a16:creationId xmlns:a16="http://schemas.microsoft.com/office/drawing/2014/main" id="{877C5473-ABFC-4E64-878B-B18CA79BD7D7}"/>
                </a:ext>
              </a:extLst>
            </p:cNvPr>
            <p:cNvSpPr/>
            <p:nvPr/>
          </p:nvSpPr>
          <p:spPr>
            <a:xfrm>
              <a:off x="158628" y="1291464"/>
              <a:ext cx="608866" cy="211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32599927-7F41-4AFD-A849-C8E0D14211A2}"/>
                </a:ext>
              </a:extLst>
            </p:cNvPr>
            <p:cNvSpPr txBox="1"/>
            <p:nvPr/>
          </p:nvSpPr>
          <p:spPr>
            <a:xfrm>
              <a:off x="967889" y="1212306"/>
              <a:ext cx="528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Attitudes et postures des adultes gérant la crise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8F834A1C-1797-473A-9161-72CCC2771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64185"/>
            <a:ext cx="2781839" cy="222606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01ACB0-2CE8-4283-ADD0-F36C67E7C38F}"/>
              </a:ext>
            </a:extLst>
          </p:cNvPr>
          <p:cNvSpPr/>
          <p:nvPr/>
        </p:nvSpPr>
        <p:spPr>
          <a:xfrm>
            <a:off x="2781839" y="6181923"/>
            <a:ext cx="38918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3265FF"/>
                </a:solidFill>
                <a:latin typeface="Calibri" panose="020F0502020204030204" pitchFamily="34" charset="0"/>
              </a:rPr>
              <a:t>L'attitude de l'enseignant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est le facteur le plus </a:t>
            </a:r>
            <a:r>
              <a:rPr lang="fr-FR" b="1" dirty="0">
                <a:solidFill>
                  <a:srgbClr val="3265FF"/>
                </a:solidFill>
                <a:latin typeface="Calibri" panose="020F0502020204030204" pitchFamily="34" charset="0"/>
              </a:rPr>
              <a:t>important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dans une situation de crise. S'il interprète la crise de colère comme étant une attaque personnelle, comme la preuve de sa propre incompétence, ou encore comme une atteinte à son autorité, il parviendra difficilement à accompagner l'élève. </a:t>
            </a:r>
            <a:endParaRPr lang="fr-FR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D075D1D6-F715-4782-9530-2005F6E4A1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4473"/>
          <a:stretch/>
        </p:blipFill>
        <p:spPr>
          <a:xfrm>
            <a:off x="179075" y="8783650"/>
            <a:ext cx="6494585" cy="2987547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1389EA8B-8139-4604-BC1C-C5B4EC4CD93A}"/>
              </a:ext>
            </a:extLst>
          </p:cNvPr>
          <p:cNvSpPr/>
          <p:nvPr/>
        </p:nvSpPr>
        <p:spPr>
          <a:xfrm>
            <a:off x="328143" y="8855499"/>
            <a:ext cx="1135117" cy="749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825ED18-159A-42E7-9AA2-03073FA7960E}"/>
              </a:ext>
            </a:extLst>
          </p:cNvPr>
          <p:cNvSpPr txBox="1"/>
          <p:nvPr/>
        </p:nvSpPr>
        <p:spPr>
          <a:xfrm>
            <a:off x="493701" y="8946906"/>
            <a:ext cx="80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EVITER DE</a:t>
            </a:r>
          </a:p>
        </p:txBody>
      </p:sp>
    </p:spTree>
    <p:extLst>
      <p:ext uri="{BB962C8B-B14F-4D97-AF65-F5344CB8AC3E}">
        <p14:creationId xmlns:p14="http://schemas.microsoft.com/office/powerpoint/2010/main" val="252632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4902869-ACA7-4A6B-8EC0-1D71977F41B4}"/>
              </a:ext>
            </a:extLst>
          </p:cNvPr>
          <p:cNvSpPr txBox="1">
            <a:spLocks/>
          </p:cNvSpPr>
          <p:nvPr/>
        </p:nvSpPr>
        <p:spPr>
          <a:xfrm>
            <a:off x="181707" y="155554"/>
            <a:ext cx="6494585" cy="4452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III Comment agir après la crise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B70052C-0E63-410D-AF6F-DD2F0C040A1B}"/>
              </a:ext>
            </a:extLst>
          </p:cNvPr>
          <p:cNvSpPr txBox="1"/>
          <p:nvPr/>
        </p:nvSpPr>
        <p:spPr>
          <a:xfrm>
            <a:off x="934856" y="877205"/>
            <a:ext cx="52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a) pour l ’élève qui était en crise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7F04D6-FB49-4D2B-B887-2C1F886D0B14}"/>
              </a:ext>
            </a:extLst>
          </p:cNvPr>
          <p:cNvSpPr/>
          <p:nvPr/>
        </p:nvSpPr>
        <p:spPr>
          <a:xfrm>
            <a:off x="114668" y="1137016"/>
            <a:ext cx="667629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6FC0"/>
                </a:solidFill>
                <a:latin typeface="Calibri" panose="020F0502020204030204" pitchFamily="34" charset="0"/>
              </a:rPr>
              <a:t>Lorsque la décharge d’agressivité est passée, c’est un retour au calme progressif.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L’élève reprend peu à peu contact avec la réalité et peut montrer un état de fatigue physique et mental important.</a:t>
            </a:r>
          </a:p>
          <a:p>
            <a:endParaRPr lang="fr-FR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. Cette phase « après crise » est très importante car elle permet le retour sur la situation pour </a:t>
            </a:r>
            <a:r>
              <a:rPr lang="fr-FR" dirty="0">
                <a:solidFill>
                  <a:srgbClr val="006FC0"/>
                </a:solidFill>
                <a:latin typeface="Calibri" panose="020F0502020204030204" pitchFamily="34" charset="0"/>
              </a:rPr>
              <a:t>une prise de conscience de la transgression, chercher les motivations et les blocages.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Ce temps offre également à l’élève la possibilité de </a:t>
            </a:r>
            <a:r>
              <a:rPr lang="fr-FR" dirty="0">
                <a:solidFill>
                  <a:srgbClr val="006FC0"/>
                </a:solidFill>
                <a:latin typeface="Calibri" panose="020F0502020204030204" pitchFamily="34" charset="0"/>
              </a:rPr>
              <a:t>réparer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le tort qu’il a pu faire. Elle permet de </a:t>
            </a:r>
            <a:r>
              <a:rPr lang="fr-FR" b="1" dirty="0">
                <a:solidFill>
                  <a:srgbClr val="006FC0"/>
                </a:solidFill>
                <a:latin typeface="Calibri" panose="020F0502020204030204" pitchFamily="34" charset="0"/>
              </a:rPr>
              <a:t>mettre en place une relation d’aide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qui peut prévenir une nouvelle crise.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sz="1600" dirty="0"/>
              <a:t>Il peut être préférable de différer cette phase si l’élève et/ou l’adulte qui a pris en charge la crise sont trop éprouvés.</a:t>
            </a:r>
            <a:endParaRPr lang="fr-FR" sz="1600" b="1" dirty="0"/>
          </a:p>
          <a:p>
            <a:r>
              <a:rPr lang="fr-FR" sz="1600" dirty="0"/>
              <a:t>L’entretien peut aussi être mené par une tierce personne.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3ABCB3E-E307-4126-9460-F159E379CE4B}"/>
              </a:ext>
            </a:extLst>
          </p:cNvPr>
          <p:cNvSpPr txBox="1"/>
          <p:nvPr/>
        </p:nvSpPr>
        <p:spPr>
          <a:xfrm>
            <a:off x="1723353" y="3917502"/>
            <a:ext cx="33821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Pistes entretien élève </a:t>
            </a:r>
            <a:r>
              <a:rPr lang="fr-FR" dirty="0">
                <a:hlinkClick r:id="rId2" action="ppaction://hlinksldjump"/>
              </a:rPr>
              <a:t>après</a:t>
            </a:r>
            <a:r>
              <a:rPr lang="fr-FR" dirty="0"/>
              <a:t> crise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64080C3-AE0C-474E-881C-8DFE1EB454C6}"/>
              </a:ext>
            </a:extLst>
          </p:cNvPr>
          <p:cNvGrpSpPr/>
          <p:nvPr/>
        </p:nvGrpSpPr>
        <p:grpSpPr>
          <a:xfrm>
            <a:off x="181708" y="5079069"/>
            <a:ext cx="6518397" cy="4298953"/>
            <a:chOff x="278013" y="6128397"/>
            <a:chExt cx="6518397" cy="4298953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FFEB0827-C182-41DD-B502-B1EABF6650CA}"/>
                </a:ext>
              </a:extLst>
            </p:cNvPr>
            <p:cNvSpPr txBox="1"/>
            <p:nvPr/>
          </p:nvSpPr>
          <p:spPr>
            <a:xfrm>
              <a:off x="867896" y="6128397"/>
              <a:ext cx="528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b) pour les autres élèves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43D58B-C6CC-4CCD-AECB-1F6305996C28}"/>
                </a:ext>
              </a:extLst>
            </p:cNvPr>
            <p:cNvSpPr/>
            <p:nvPr/>
          </p:nvSpPr>
          <p:spPr>
            <a:xfrm>
              <a:off x="278013" y="6393837"/>
              <a:ext cx="639828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Calibri" panose="020F0502020204030204" pitchFamily="34" charset="0"/>
                </a:rPr>
                <a:t>Ils ont également besoin de mettre des mots sur ce qui s’est passé, sur ce qu’ils ont ressenti. Pour les plus jeunes, le support d’un album peut être intéressant. 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8868A5E-46FB-4E78-A547-321DAE2078D1}"/>
                </a:ext>
              </a:extLst>
            </p:cNvPr>
            <p:cNvSpPr txBox="1"/>
            <p:nvPr/>
          </p:nvSpPr>
          <p:spPr>
            <a:xfrm>
              <a:off x="284851" y="8136482"/>
              <a:ext cx="6152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	a) les parents de l’élève, les partenaires éducatifs : </a:t>
              </a:r>
              <a:r>
                <a:rPr lang="fr-FR" dirty="0"/>
                <a:t>sans culpabiliser ni juger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2F960A0-0309-4871-B897-EAD816856BC8}"/>
                </a:ext>
              </a:extLst>
            </p:cNvPr>
            <p:cNvSpPr txBox="1"/>
            <p:nvPr/>
          </p:nvSpPr>
          <p:spPr>
            <a:xfrm>
              <a:off x="284851" y="8671740"/>
              <a:ext cx="651155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	b) Remplir </a:t>
              </a:r>
              <a:r>
                <a:rPr lang="fr-FR" b="1" dirty="0">
                  <a:hlinkClick r:id="rId3" action="ppaction://hlinksldjump"/>
                </a:rPr>
                <a:t>la fiche de situation de crise </a:t>
              </a:r>
              <a:r>
                <a:rPr lang="fr-FR" dirty="0"/>
                <a:t>: cet outil peut être analysé par l’équipe éducative, avec les membres du RASED, voire les soignants extérieurs. </a:t>
              </a:r>
              <a:r>
                <a:rPr lang="fr-FR" b="1" dirty="0"/>
                <a:t> 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9696136-731F-4A4C-B86A-79676E195697}"/>
                </a:ext>
              </a:extLst>
            </p:cNvPr>
            <p:cNvSpPr txBox="1"/>
            <p:nvPr/>
          </p:nvSpPr>
          <p:spPr>
            <a:xfrm>
              <a:off x="284851" y="9504020"/>
              <a:ext cx="64207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	c) Faire un fait établissement </a:t>
              </a:r>
              <a:r>
                <a:rPr lang="fr-FR" dirty="0"/>
                <a:t>en cas de violences physiques et/ou verbales de l’enfant en crise à l’encontre d’un tiers (</a:t>
              </a:r>
              <a:r>
                <a:rPr lang="fr-FR" dirty="0" err="1"/>
                <a:t>adulte-s</a:t>
              </a:r>
              <a:r>
                <a:rPr lang="fr-FR" dirty="0"/>
                <a:t> et/ou </a:t>
              </a:r>
              <a:r>
                <a:rPr lang="fr-FR" dirty="0" err="1"/>
                <a:t>enfant-s</a:t>
              </a:r>
              <a:r>
                <a:rPr lang="fr-FR" dirty="0"/>
                <a:t>)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697CCF81-820E-4F3F-BD92-7CBB8A889034}"/>
              </a:ext>
            </a:extLst>
          </p:cNvPr>
          <p:cNvSpPr/>
          <p:nvPr/>
        </p:nvSpPr>
        <p:spPr>
          <a:xfrm>
            <a:off x="3361960" y="10261371"/>
            <a:ext cx="253804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400" b="1" dirty="0"/>
              <a:t>La circonscription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8577A51-F998-41B1-AB6E-C01B9F4C9851}"/>
              </a:ext>
            </a:extLst>
          </p:cNvPr>
          <p:cNvSpPr/>
          <p:nvPr/>
        </p:nvSpPr>
        <p:spPr>
          <a:xfrm>
            <a:off x="3937018" y="10910298"/>
            <a:ext cx="159300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/>
              <a:t>Le</a:t>
            </a:r>
            <a:r>
              <a:rPr lang="fr-FR" sz="2000" b="1" dirty="0"/>
              <a:t> </a:t>
            </a:r>
            <a:r>
              <a:rPr lang="fr-FR" sz="2400" b="1" dirty="0"/>
              <a:t>MPVS**</a:t>
            </a:r>
            <a:endParaRPr lang="fr-FR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17501A-74B3-4264-9186-D156F1A1E754}"/>
              </a:ext>
            </a:extLst>
          </p:cNvPr>
          <p:cNvSpPr/>
          <p:nvPr/>
        </p:nvSpPr>
        <p:spPr>
          <a:xfrm>
            <a:off x="1108220" y="10904976"/>
            <a:ext cx="135255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400" b="1" dirty="0"/>
              <a:t> L’EMAS*</a:t>
            </a:r>
            <a:endParaRPr lang="fr-FR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7AFAFD-44C1-4351-8DD7-FAAFA5D0902B}"/>
              </a:ext>
            </a:extLst>
          </p:cNvPr>
          <p:cNvSpPr/>
          <p:nvPr/>
        </p:nvSpPr>
        <p:spPr>
          <a:xfrm>
            <a:off x="1108219" y="10261371"/>
            <a:ext cx="151195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/>
              <a:t>Les RASED</a:t>
            </a:r>
            <a:endParaRPr lang="fr-FR" sz="2400" dirty="0"/>
          </a:p>
        </p:txBody>
      </p:sp>
      <p:sp>
        <p:nvSpPr>
          <p:cNvPr id="33" name="Titre 1">
            <a:extLst>
              <a:ext uri="{FF2B5EF4-FFF2-40B4-BE49-F238E27FC236}">
                <a16:creationId xmlns:a16="http://schemas.microsoft.com/office/drawing/2014/main" id="{A13FC9BD-9AC6-47F1-8A4C-CDB616844337}"/>
              </a:ext>
            </a:extLst>
          </p:cNvPr>
          <p:cNvSpPr txBox="1">
            <a:spLocks/>
          </p:cNvSpPr>
          <p:nvPr/>
        </p:nvSpPr>
        <p:spPr>
          <a:xfrm>
            <a:off x="164732" y="546469"/>
            <a:ext cx="651155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1. Permettre un espace de parole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0C3A648-0502-4AC4-A9F3-F2E0540E543E}"/>
              </a:ext>
            </a:extLst>
          </p:cNvPr>
          <p:cNvSpPr txBox="1"/>
          <p:nvPr/>
        </p:nvSpPr>
        <p:spPr>
          <a:xfrm>
            <a:off x="685263" y="6149602"/>
            <a:ext cx="528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c) pour les adultes</a:t>
            </a: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81F20C70-722F-4ACD-B295-074F12BCEB8E}"/>
              </a:ext>
            </a:extLst>
          </p:cNvPr>
          <p:cNvSpPr txBox="1">
            <a:spLocks/>
          </p:cNvSpPr>
          <p:nvPr/>
        </p:nvSpPr>
        <p:spPr>
          <a:xfrm>
            <a:off x="188546" y="6757612"/>
            <a:ext cx="651155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2. Informer et transmettre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545810F-3555-48E1-A763-7389AEC9E657}"/>
              </a:ext>
            </a:extLst>
          </p:cNvPr>
          <p:cNvSpPr txBox="1"/>
          <p:nvPr/>
        </p:nvSpPr>
        <p:spPr>
          <a:xfrm>
            <a:off x="216912" y="6387957"/>
            <a:ext cx="6327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Eux aussi peuvent avoir besoin de mettre des mots sur l’évènement.</a:t>
            </a:r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FA03EA06-C03A-41C2-B3BF-A74BA335D99E}"/>
              </a:ext>
            </a:extLst>
          </p:cNvPr>
          <p:cNvSpPr txBox="1">
            <a:spLocks/>
          </p:cNvSpPr>
          <p:nvPr/>
        </p:nvSpPr>
        <p:spPr>
          <a:xfrm>
            <a:off x="216912" y="9481142"/>
            <a:ext cx="651155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3. Prendre contact si nécessaire avec :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7856ADE-4658-43BC-AF42-4C37788C7061}"/>
              </a:ext>
            </a:extLst>
          </p:cNvPr>
          <p:cNvSpPr txBox="1"/>
          <p:nvPr/>
        </p:nvSpPr>
        <p:spPr>
          <a:xfrm>
            <a:off x="1356624" y="11545669"/>
            <a:ext cx="423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*Equipe Mobile d’Appui à la Scolarisation </a:t>
            </a:r>
          </a:p>
          <a:p>
            <a:r>
              <a:rPr lang="fr-FR" dirty="0"/>
              <a:t>**Médiateur Prévention Violence Scolaire</a:t>
            </a:r>
          </a:p>
        </p:txBody>
      </p:sp>
    </p:spTree>
    <p:extLst>
      <p:ext uri="{BB962C8B-B14F-4D97-AF65-F5344CB8AC3E}">
        <p14:creationId xmlns:p14="http://schemas.microsoft.com/office/powerpoint/2010/main" val="67606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D2AAA9-9FB7-442F-BF60-0E7DED1694C7}"/>
              </a:ext>
            </a:extLst>
          </p:cNvPr>
          <p:cNvSpPr txBox="1"/>
          <p:nvPr/>
        </p:nvSpPr>
        <p:spPr>
          <a:xfrm>
            <a:off x="791307" y="257907"/>
            <a:ext cx="5275385" cy="954107"/>
          </a:xfrm>
          <a:prstGeom prst="rect">
            <a:avLst/>
          </a:prstGeom>
          <a:noFill/>
          <a:ln>
            <a:solidFill>
              <a:srgbClr val="FF5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/>
              <a:t>PROTOCOLE DE GESTION DE CRISE </a:t>
            </a:r>
          </a:p>
          <a:p>
            <a:pPr algn="ctr"/>
            <a:r>
              <a:rPr lang="fr-FR" sz="2800" b="1" dirty="0">
                <a:highlight>
                  <a:srgbClr val="FFFF00"/>
                </a:highlight>
              </a:rPr>
              <a:t>DANS LA CLASSE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07DC929-F85B-4FF9-938C-275A6F34BBE9}"/>
              </a:ext>
            </a:extLst>
          </p:cNvPr>
          <p:cNvSpPr/>
          <p:nvPr/>
        </p:nvSpPr>
        <p:spPr>
          <a:xfrm>
            <a:off x="134814" y="1383323"/>
            <a:ext cx="6588369" cy="15327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MOYEN DE COMMUNICATION 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POUR PREVENIR L’ADULTE « AIDANT »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……………………………………………..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 message  par téléphone  ou  les élèves ………………………………………)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B01E679-B8C0-47D7-B1CA-ABA0598ADC9C}"/>
              </a:ext>
            </a:extLst>
          </p:cNvPr>
          <p:cNvSpPr/>
          <p:nvPr/>
        </p:nvSpPr>
        <p:spPr>
          <a:xfrm>
            <a:off x="123092" y="3145948"/>
            <a:ext cx="6588369" cy="2239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DE L’ELEVE EN CRISE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l’élève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(adulte aidant ou enseignant, si plusieurs adultes aidants, définir un planning)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Isoler l’élève (S’il est possible de le déplacer) dans la salle …………………. </a:t>
            </a:r>
            <a:r>
              <a:rPr lang="fr-FR" sz="2000" dirty="0">
                <a:solidFill>
                  <a:schemeClr val="tx1"/>
                </a:solidFill>
              </a:rPr>
              <a:t>(salle choisie et préparée à cet effet)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2FC291B-6ED0-43B0-A0A6-5261011C289E}"/>
              </a:ext>
            </a:extLst>
          </p:cNvPr>
          <p:cNvSpPr/>
          <p:nvPr/>
        </p:nvSpPr>
        <p:spPr>
          <a:xfrm>
            <a:off x="134812" y="5614978"/>
            <a:ext cx="6588369" cy="36617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DU GROUPE CLASSE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la classe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(adulte aidant ou enseignant, si plusieurs adultes aidants, définir un planning)</a:t>
            </a:r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L’emmener (s’il est impossible de déplacer l’élève en crise) dans la salle …………………. 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Permettre aux élèves de verbaliser </a:t>
            </a:r>
            <a:r>
              <a:rPr lang="fr-FR" sz="2000" dirty="0">
                <a:solidFill>
                  <a:schemeClr val="tx1"/>
                </a:solidFill>
              </a:rPr>
              <a:t>, sans stigmatiser personne, mais en parlant des faits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Activités possibles </a:t>
            </a:r>
            <a:r>
              <a:rPr lang="fr-FR" sz="2000" dirty="0">
                <a:solidFill>
                  <a:schemeClr val="tx1"/>
                </a:solidFill>
              </a:rPr>
              <a:t>pour décharger le stress: ………………..………………………………………………………………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04CBA48-2646-4E57-ABC8-89030BF97BAA}"/>
              </a:ext>
            </a:extLst>
          </p:cNvPr>
          <p:cNvSpPr/>
          <p:nvPr/>
        </p:nvSpPr>
        <p:spPr>
          <a:xfrm>
            <a:off x="134815" y="9506651"/>
            <a:ext cx="6588369" cy="25737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DE LA CLASSE DE L’ADULTE AIDANT</a:t>
            </a:r>
          </a:p>
          <a:p>
            <a:pPr algn="ctr"/>
            <a:r>
              <a:rPr lang="fr-FR" sz="2000" dirty="0">
                <a:solidFill>
                  <a:schemeClr val="tx1"/>
                </a:solidFill>
              </a:rPr>
              <a:t>(S’il s’agit d’un enseignant)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la classe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(AESH, Service civique, autre enseignant avec porte ouverte,…)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Activités possibles </a:t>
            </a:r>
            <a:r>
              <a:rPr lang="fr-FR" sz="2000" dirty="0">
                <a:solidFill>
                  <a:schemeClr val="tx1"/>
                </a:solidFill>
              </a:rPr>
              <a:t>en attendant le retour de l’enseignant: 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24145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D2AAA9-9FB7-442F-BF60-0E7DED1694C7}"/>
              </a:ext>
            </a:extLst>
          </p:cNvPr>
          <p:cNvSpPr txBox="1"/>
          <p:nvPr/>
        </p:nvSpPr>
        <p:spPr>
          <a:xfrm>
            <a:off x="791307" y="257907"/>
            <a:ext cx="5275385" cy="954107"/>
          </a:xfrm>
          <a:prstGeom prst="rect">
            <a:avLst/>
          </a:prstGeom>
          <a:noFill/>
          <a:ln>
            <a:solidFill>
              <a:srgbClr val="FF5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/>
              <a:t>PROTOCOLE DE GESTION DE CRISE </a:t>
            </a:r>
          </a:p>
          <a:p>
            <a:pPr algn="ctr"/>
            <a:r>
              <a:rPr lang="fr-FR" sz="2800" b="1" dirty="0">
                <a:highlight>
                  <a:srgbClr val="FFFF00"/>
                </a:highlight>
              </a:rPr>
              <a:t>EN DEHORS DE LA CLASSE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07DC929-F85B-4FF9-938C-275A6F34BBE9}"/>
              </a:ext>
            </a:extLst>
          </p:cNvPr>
          <p:cNvSpPr/>
          <p:nvPr/>
        </p:nvSpPr>
        <p:spPr>
          <a:xfrm>
            <a:off x="134814" y="1383323"/>
            <a:ext cx="6588369" cy="15327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MOYEN DE COMMUNICATION 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POUR PREVENIR L’ADULTE « AIDANT »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……………………………………………..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 message  par téléphone  ou  les élèves ………………………………………)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B01E679-B8C0-47D7-B1CA-ABA0598ADC9C}"/>
              </a:ext>
            </a:extLst>
          </p:cNvPr>
          <p:cNvSpPr/>
          <p:nvPr/>
        </p:nvSpPr>
        <p:spPr>
          <a:xfrm>
            <a:off x="123092" y="3145948"/>
            <a:ext cx="6588369" cy="2239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DE L’ELEVE EN CRISE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l’élève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(adulte aidant ou enseignant, si plusieurs adultes aidants, définir un planning)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Isoler l’élève (S’il est possible de le déplacer) dans la salle …………………. </a:t>
            </a:r>
            <a:r>
              <a:rPr lang="fr-FR" sz="2000" dirty="0">
                <a:solidFill>
                  <a:schemeClr val="tx1"/>
                </a:solidFill>
              </a:rPr>
              <a:t>(salle choisie et préparée à cet effet)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2FC291B-6ED0-43B0-A0A6-5261011C289E}"/>
              </a:ext>
            </a:extLst>
          </p:cNvPr>
          <p:cNvSpPr/>
          <p:nvPr/>
        </p:nvSpPr>
        <p:spPr>
          <a:xfrm>
            <a:off x="134812" y="5614978"/>
            <a:ext cx="6588369" cy="36617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DU GROUPE CLASSE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la classe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(adulte aidant ou enseignant, si plusieurs adultes aidants, définir un planning)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Le conduire dans la classe </a:t>
            </a:r>
            <a:endParaRPr lang="fr-FR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Permettre aux élèves de verbaliser </a:t>
            </a:r>
            <a:r>
              <a:rPr lang="fr-FR" sz="2000" dirty="0">
                <a:solidFill>
                  <a:schemeClr val="tx1"/>
                </a:solidFill>
              </a:rPr>
              <a:t>, sans stigmatiser personne, mais en parlant des faits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Activités possibles </a:t>
            </a:r>
            <a:r>
              <a:rPr lang="fr-FR" sz="2000" dirty="0">
                <a:solidFill>
                  <a:schemeClr val="tx1"/>
                </a:solidFill>
              </a:rPr>
              <a:t>pour décharger le stress: ………………..………………………………………………………………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04CBA48-2646-4E57-ABC8-89030BF97BAA}"/>
              </a:ext>
            </a:extLst>
          </p:cNvPr>
          <p:cNvSpPr/>
          <p:nvPr/>
        </p:nvSpPr>
        <p:spPr>
          <a:xfrm>
            <a:off x="134815" y="9506651"/>
            <a:ext cx="6588369" cy="25737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DE LA CLASSE DE L’ADULTE AIDANT</a:t>
            </a:r>
          </a:p>
          <a:p>
            <a:pPr algn="ctr"/>
            <a:r>
              <a:rPr lang="fr-FR" sz="2000" dirty="0">
                <a:solidFill>
                  <a:schemeClr val="tx1"/>
                </a:solidFill>
              </a:rPr>
              <a:t>(S’il s’agit d’un enseignant)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la classe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(AESH, Service civique, autre enseignant avec porte ouverte,…)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Activités possibles </a:t>
            </a:r>
            <a:r>
              <a:rPr lang="fr-FR" sz="2000" dirty="0">
                <a:solidFill>
                  <a:schemeClr val="tx1"/>
                </a:solidFill>
              </a:rPr>
              <a:t>en attendant le retour de l’enseignant: 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30289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D2AAA9-9FB7-442F-BF60-0E7DED1694C7}"/>
              </a:ext>
            </a:extLst>
          </p:cNvPr>
          <p:cNvSpPr txBox="1"/>
          <p:nvPr/>
        </p:nvSpPr>
        <p:spPr>
          <a:xfrm>
            <a:off x="791307" y="257907"/>
            <a:ext cx="5275385" cy="954107"/>
          </a:xfrm>
          <a:prstGeom prst="rect">
            <a:avLst/>
          </a:prstGeom>
          <a:noFill/>
          <a:ln>
            <a:solidFill>
              <a:srgbClr val="FF5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/>
              <a:t>PROTOCOLE DE GESTION DE CRISE </a:t>
            </a:r>
          </a:p>
          <a:p>
            <a:pPr algn="ctr"/>
            <a:r>
              <a:rPr lang="fr-FR" sz="2800" b="1" dirty="0">
                <a:highlight>
                  <a:srgbClr val="FFFF00"/>
                </a:highlight>
              </a:rPr>
              <a:t>EN CAS DE FUGUE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07DC929-F85B-4FF9-938C-275A6F34BBE9}"/>
              </a:ext>
            </a:extLst>
          </p:cNvPr>
          <p:cNvSpPr/>
          <p:nvPr/>
        </p:nvSpPr>
        <p:spPr>
          <a:xfrm>
            <a:off x="134814" y="1383323"/>
            <a:ext cx="6588369" cy="30311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MOYEN DE COMMUNICATION 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POUR PREVENIR LE DIRECTEUR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Le directeur prévient la gendarmerie ou la police et informe la famille et l’IEN.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……………………………………………..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 message  par téléphone  ou  les élèves ………………………………………)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2FC291B-6ED0-43B0-A0A6-5261011C289E}"/>
              </a:ext>
            </a:extLst>
          </p:cNvPr>
          <p:cNvSpPr/>
          <p:nvPr/>
        </p:nvSpPr>
        <p:spPr>
          <a:xfrm>
            <a:off x="158261" y="4667659"/>
            <a:ext cx="6588369" cy="28566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DU GROUPE CLASSE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L’enseignant de la classe n’abandonne pas sa classe 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sauf s’il est directeur.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Le conduire ou rester dans la classe </a:t>
            </a:r>
            <a:r>
              <a:rPr lang="fr-FR" sz="2000" dirty="0">
                <a:solidFill>
                  <a:schemeClr val="tx1"/>
                </a:solidFill>
              </a:rPr>
              <a:t>(enseignant de la classe ou adulte aidant si classe du directeur)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04CBA48-2646-4E57-ABC8-89030BF97BAA}"/>
              </a:ext>
            </a:extLst>
          </p:cNvPr>
          <p:cNvSpPr/>
          <p:nvPr/>
        </p:nvSpPr>
        <p:spPr>
          <a:xfrm>
            <a:off x="158261" y="7782431"/>
            <a:ext cx="6588369" cy="25737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GESTION  DE LA CLASSE DU DIRECTEUR</a:t>
            </a:r>
            <a:endParaRPr lang="fr-FR" sz="2000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Confier la classe à ………………………………. </a:t>
            </a:r>
            <a:r>
              <a:rPr lang="fr-FR" sz="2000" dirty="0">
                <a:solidFill>
                  <a:schemeClr val="tx1"/>
                </a:solidFill>
              </a:rPr>
              <a:t>(AESH, Service civique, autre enseignant avec porte ouverte,…)</a:t>
            </a:r>
          </a:p>
          <a:p>
            <a:pPr marL="342900" indent="-342900">
              <a:buFontTx/>
              <a:buChar char="-"/>
            </a:pPr>
            <a:r>
              <a:rPr lang="fr-FR" sz="2000" b="1" dirty="0">
                <a:solidFill>
                  <a:schemeClr val="tx1"/>
                </a:solidFill>
              </a:rPr>
              <a:t>Activités possibles </a:t>
            </a:r>
            <a:r>
              <a:rPr lang="fr-FR" sz="2000" dirty="0">
                <a:solidFill>
                  <a:schemeClr val="tx1"/>
                </a:solidFill>
              </a:rPr>
              <a:t>en attendant le retour du directeur : 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5890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32271" y="298070"/>
            <a:ext cx="6193457" cy="6197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10373" rIns="0" bIns="0" rtlCol="0" anchor="ctr">
            <a:spAutoFit/>
          </a:bodyPr>
          <a:lstStyle/>
          <a:p>
            <a:pPr marL="11527" algn="ctr">
              <a:spcBef>
                <a:spcPts val="82"/>
              </a:spcBef>
            </a:pPr>
            <a:r>
              <a:rPr lang="fr-FR" sz="1600" b="1" dirty="0">
                <a:highlight>
                  <a:srgbClr val="00FFFF"/>
                </a:highlight>
                <a:latin typeface="Arial"/>
                <a:cs typeface="Arial"/>
              </a:rPr>
              <a:t>PISTES POUR L’ENTRETIEN </a:t>
            </a:r>
            <a:r>
              <a:rPr sz="1600" b="1" dirty="0">
                <a:highlight>
                  <a:srgbClr val="00FFFF"/>
                </a:highlight>
                <a:latin typeface="Arial"/>
                <a:cs typeface="Arial"/>
              </a:rPr>
              <a:t>AVEC</a:t>
            </a:r>
            <a:r>
              <a:rPr sz="1600" b="1" spc="-45" dirty="0">
                <a:highlight>
                  <a:srgbClr val="00FFFF"/>
                </a:highlight>
                <a:latin typeface="Arial"/>
                <a:cs typeface="Arial"/>
              </a:rPr>
              <a:t> </a:t>
            </a:r>
            <a:r>
              <a:rPr sz="1600" b="1" dirty="0">
                <a:highlight>
                  <a:srgbClr val="00FFFF"/>
                </a:highlight>
                <a:latin typeface="Arial"/>
                <a:cs typeface="Arial"/>
              </a:rPr>
              <a:t>L’ÉLÈVE</a:t>
            </a:r>
            <a:r>
              <a:rPr sz="1600" b="1" spc="-45" dirty="0">
                <a:highlight>
                  <a:srgbClr val="00FFFF"/>
                </a:highlight>
                <a:latin typeface="Arial"/>
                <a:cs typeface="Arial"/>
              </a:rPr>
              <a:t> </a:t>
            </a:r>
            <a:r>
              <a:rPr sz="1600" b="1" dirty="0">
                <a:highlight>
                  <a:srgbClr val="00FFFF"/>
                </a:highlight>
                <a:latin typeface="Arial"/>
                <a:cs typeface="Arial"/>
              </a:rPr>
              <a:t>APRÈS</a:t>
            </a:r>
            <a:r>
              <a:rPr sz="1600" b="1" spc="-50" dirty="0">
                <a:highlight>
                  <a:srgbClr val="00FFFF"/>
                </a:highlight>
                <a:latin typeface="Arial"/>
                <a:cs typeface="Arial"/>
              </a:rPr>
              <a:t> </a:t>
            </a:r>
            <a:r>
              <a:rPr sz="1600" b="1" dirty="0">
                <a:highlight>
                  <a:srgbClr val="00FFFF"/>
                </a:highlight>
                <a:latin typeface="Arial"/>
                <a:cs typeface="Arial"/>
              </a:rPr>
              <a:t>LA</a:t>
            </a:r>
            <a:r>
              <a:rPr sz="1600" b="1" spc="-45" dirty="0">
                <a:highlight>
                  <a:srgbClr val="00FFFF"/>
                </a:highlight>
                <a:latin typeface="Arial"/>
                <a:cs typeface="Arial"/>
              </a:rPr>
              <a:t> </a:t>
            </a:r>
            <a:r>
              <a:rPr sz="1600" b="1" spc="-9" dirty="0">
                <a:highlight>
                  <a:srgbClr val="00FFFF"/>
                </a:highlight>
                <a:latin typeface="Arial"/>
                <a:cs typeface="Arial"/>
              </a:rPr>
              <a:t>CRISE</a:t>
            </a:r>
            <a:endParaRPr lang="fr-FR" sz="1600" b="1" spc="-9" dirty="0">
              <a:highlight>
                <a:srgbClr val="00FFFF"/>
              </a:highlight>
              <a:latin typeface="Arial"/>
              <a:cs typeface="Arial"/>
            </a:endParaRPr>
          </a:p>
          <a:p>
            <a:pPr marL="11527" algn="ctr">
              <a:spcBef>
                <a:spcPts val="82"/>
              </a:spcBef>
            </a:pPr>
            <a:endParaRPr lang="fr-FR" sz="1600" b="1" spc="-9" dirty="0">
              <a:latin typeface="Arial"/>
              <a:cs typeface="Arial"/>
            </a:endParaRPr>
          </a:p>
          <a:p>
            <a:pPr marL="11527" algn="ctr">
              <a:spcBef>
                <a:spcPts val="82"/>
              </a:spcBef>
            </a:pPr>
            <a:endParaRPr lang="fr-FR" sz="1815" b="1" spc="-9" dirty="0">
              <a:latin typeface="Arial"/>
              <a:cs typeface="Arial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S’assurer</a:t>
            </a:r>
            <a:r>
              <a:rPr sz="1407" spc="8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que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est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disposé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spc="-9" dirty="0" err="1">
                <a:latin typeface="Arial MT"/>
                <a:cs typeface="Arial MT"/>
              </a:rPr>
              <a:t>discuter</a:t>
            </a:r>
            <a:r>
              <a:rPr sz="1407" spc="-9" dirty="0">
                <a:latin typeface="Arial MT"/>
                <a:cs typeface="Arial MT"/>
              </a:rPr>
              <a:t>.</a:t>
            </a: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Eviter</a:t>
            </a:r>
            <a:r>
              <a:rPr sz="1407" spc="15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168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moraliser,</a:t>
            </a:r>
            <a:r>
              <a:rPr sz="1407" spc="16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168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faire</a:t>
            </a:r>
            <a:r>
              <a:rPr sz="1407" spc="168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des</a:t>
            </a:r>
            <a:r>
              <a:rPr sz="1407" spc="16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reproches</a:t>
            </a:r>
            <a:r>
              <a:rPr sz="1407" spc="163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ou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236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chercher</a:t>
            </a:r>
            <a:r>
              <a:rPr sz="1407" spc="241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des</a:t>
            </a:r>
            <a:r>
              <a:rPr sz="1407" spc="236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explications.</a:t>
            </a:r>
            <a:r>
              <a:rPr sz="1407" spc="236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Pour</a:t>
            </a:r>
            <a:r>
              <a:rPr sz="1407" spc="241" dirty="0">
                <a:latin typeface="Arial MT"/>
                <a:cs typeface="Arial MT"/>
              </a:rPr>
              <a:t>  </a:t>
            </a:r>
            <a:r>
              <a:rPr sz="1407" spc="-9" dirty="0">
                <a:latin typeface="Arial MT"/>
                <a:cs typeface="Arial MT"/>
              </a:rPr>
              <a:t>l’instant, </a:t>
            </a:r>
            <a:r>
              <a:rPr sz="1407" dirty="0">
                <a:latin typeface="Arial MT"/>
                <a:cs typeface="Arial MT"/>
              </a:rPr>
              <a:t>permettre</a:t>
            </a:r>
            <a:r>
              <a:rPr sz="1407" spc="44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simplement</a:t>
            </a:r>
            <a:r>
              <a:rPr sz="1407" spc="44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44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44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44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raconter</a:t>
            </a:r>
            <a:r>
              <a:rPr sz="1407" spc="445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les </a:t>
            </a:r>
            <a:r>
              <a:rPr sz="1407" dirty="0">
                <a:latin typeface="Arial MT"/>
                <a:cs typeface="Arial MT"/>
              </a:rPr>
              <a:t>événements.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Lui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demander,</a:t>
            </a:r>
            <a:r>
              <a:rPr sz="1407" spc="14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par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exemple</a:t>
            </a:r>
            <a:r>
              <a:rPr sz="1407" spc="14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: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«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Que </a:t>
            </a:r>
            <a:r>
              <a:rPr sz="1407" dirty="0">
                <a:latin typeface="Arial MT"/>
                <a:cs typeface="Arial MT"/>
              </a:rPr>
              <a:t>s’est-il</a:t>
            </a:r>
            <a:r>
              <a:rPr sz="1407" spc="54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passé</a:t>
            </a:r>
            <a:r>
              <a:rPr sz="1407" spc="64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?</a:t>
            </a:r>
            <a:r>
              <a:rPr sz="1407" spc="64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»</a:t>
            </a:r>
            <a:r>
              <a:rPr sz="1407" spc="5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ou</a:t>
            </a:r>
            <a:r>
              <a:rPr sz="1407" spc="204" dirty="0">
                <a:latin typeface="Arial MT"/>
                <a:cs typeface="Arial MT"/>
              </a:rPr>
              <a:t>   </a:t>
            </a:r>
            <a:r>
              <a:rPr sz="1407" dirty="0">
                <a:latin typeface="Arial MT"/>
                <a:cs typeface="Arial MT"/>
              </a:rPr>
              <a:t>«</a:t>
            </a:r>
            <a:r>
              <a:rPr sz="1407" spc="68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Comment</a:t>
            </a:r>
            <a:r>
              <a:rPr sz="1407" spc="5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as-tu</a:t>
            </a:r>
            <a:r>
              <a:rPr sz="1407" spc="64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réagi</a:t>
            </a:r>
            <a:r>
              <a:rPr sz="1407" spc="54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?</a:t>
            </a:r>
            <a:r>
              <a:rPr sz="1407" spc="64" dirty="0">
                <a:latin typeface="Arial MT"/>
                <a:cs typeface="Arial MT"/>
              </a:rPr>
              <a:t> </a:t>
            </a:r>
            <a:r>
              <a:rPr sz="1407" spc="-45" dirty="0">
                <a:latin typeface="Arial MT"/>
                <a:cs typeface="Arial MT"/>
              </a:rPr>
              <a:t>»</a:t>
            </a:r>
            <a:endParaRPr lang="fr-FR" sz="1407" spc="-45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45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>
                <a:latin typeface="Arial MT"/>
                <a:cs typeface="Arial MT"/>
              </a:rPr>
              <a:t>Inciter</a:t>
            </a:r>
            <a:r>
              <a:rPr sz="1407" spc="1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employer</a:t>
            </a:r>
            <a:r>
              <a:rPr sz="1407" spc="1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le</a:t>
            </a:r>
            <a:r>
              <a:rPr sz="1407" spc="14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«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je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»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lorsqu’il</a:t>
            </a:r>
            <a:r>
              <a:rPr sz="1407" spc="132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parle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et</a:t>
            </a:r>
            <a:r>
              <a:rPr sz="1407" spc="132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faire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136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même,</a:t>
            </a:r>
            <a:r>
              <a:rPr sz="1407" spc="132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par </a:t>
            </a:r>
            <a:r>
              <a:rPr sz="1407" dirty="0">
                <a:latin typeface="Arial MT"/>
                <a:cs typeface="Arial MT"/>
              </a:rPr>
              <a:t>exemple</a:t>
            </a:r>
            <a:r>
              <a:rPr sz="1407" spc="7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: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«</a:t>
            </a:r>
            <a:r>
              <a:rPr sz="1407" spc="7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j’ai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paniqué...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spc="-45" dirty="0">
                <a:latin typeface="Arial MT"/>
                <a:cs typeface="Arial MT"/>
              </a:rPr>
              <a:t>»</a:t>
            </a:r>
            <a:endParaRPr lang="fr-FR" sz="1407" spc="-45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45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>
                <a:latin typeface="Arial MT"/>
                <a:cs typeface="Arial MT"/>
              </a:rPr>
              <a:t>Demander</a:t>
            </a:r>
            <a:r>
              <a:rPr sz="1407" spc="100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lang="fr-FR" sz="1407" dirty="0">
                <a:latin typeface="Arial MT"/>
                <a:cs typeface="Arial MT"/>
              </a:rPr>
              <a:t>verbaliser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les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sentiments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qu’il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a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éprouvés</a:t>
            </a:r>
            <a:r>
              <a:rPr sz="1407" spc="109" dirty="0">
                <a:latin typeface="Arial MT"/>
                <a:cs typeface="Arial MT"/>
              </a:rPr>
              <a:t> </a:t>
            </a:r>
            <a:r>
              <a:rPr sz="1407" spc="-9" dirty="0">
                <a:latin typeface="Arial MT"/>
                <a:cs typeface="Arial MT"/>
              </a:rPr>
              <a:t>juste </a:t>
            </a:r>
            <a:r>
              <a:rPr sz="1407" dirty="0">
                <a:latin typeface="Arial MT"/>
                <a:cs typeface="Arial MT"/>
              </a:rPr>
              <a:t>avant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la</a:t>
            </a:r>
            <a:r>
              <a:rPr sz="1407" spc="7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crise,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pendant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la</a:t>
            </a:r>
            <a:r>
              <a:rPr sz="1407" spc="82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crise</a:t>
            </a:r>
            <a:r>
              <a:rPr sz="1407" spc="7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et</a:t>
            </a:r>
            <a:r>
              <a:rPr sz="1407" spc="73" dirty="0">
                <a:latin typeface="Arial MT"/>
                <a:cs typeface="Arial MT"/>
              </a:rPr>
              <a:t> </a:t>
            </a:r>
            <a:r>
              <a:rPr sz="1407" spc="-9" dirty="0">
                <a:latin typeface="Arial MT"/>
                <a:cs typeface="Arial MT"/>
              </a:rPr>
              <a:t>après</a:t>
            </a:r>
            <a:r>
              <a:rPr lang="fr-FR" sz="1407" spc="-9" dirty="0">
                <a:latin typeface="Arial MT"/>
                <a:cs typeface="Arial MT"/>
              </a:rPr>
              <a:t> (s’il en est capable).</a:t>
            </a: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Prévoir</a:t>
            </a:r>
            <a:r>
              <a:rPr sz="1407" spc="290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avec</a:t>
            </a:r>
            <a:r>
              <a:rPr sz="1407" spc="290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295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des</a:t>
            </a:r>
            <a:r>
              <a:rPr sz="1407" spc="290" dirty="0">
                <a:latin typeface="Arial MT"/>
                <a:cs typeface="Arial MT"/>
              </a:rPr>
              <a:t>  </a:t>
            </a:r>
            <a:r>
              <a:rPr sz="1407" dirty="0" err="1">
                <a:latin typeface="Arial MT"/>
                <a:cs typeface="Arial MT"/>
              </a:rPr>
              <a:t>moyens</a:t>
            </a:r>
            <a:r>
              <a:rPr sz="1407" spc="290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pour</a:t>
            </a:r>
            <a:r>
              <a:rPr lang="fr-FR" sz="1407" spc="295" dirty="0">
                <a:latin typeface="Arial MT"/>
                <a:cs typeface="Arial MT"/>
              </a:rPr>
              <a:t> </a:t>
            </a:r>
            <a:r>
              <a:rPr sz="1407" dirty="0" err="1">
                <a:latin typeface="Arial MT"/>
                <a:cs typeface="Arial MT"/>
              </a:rPr>
              <a:t>éviter</a:t>
            </a:r>
            <a:r>
              <a:rPr lang="fr-FR" sz="1407" spc="290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un</a:t>
            </a:r>
            <a:r>
              <a:rPr lang="fr-FR" sz="1407" dirty="0">
                <a:latin typeface="Arial MT"/>
                <a:cs typeface="Arial MT"/>
              </a:rPr>
              <a:t> autre épisode de</a:t>
            </a:r>
            <a:r>
              <a:rPr sz="1407" spc="-9" dirty="0">
                <a:latin typeface="Arial MT"/>
                <a:cs typeface="Arial MT"/>
              </a:rPr>
              <a:t> </a:t>
            </a:r>
            <a:r>
              <a:rPr sz="1407" spc="-9" dirty="0" err="1">
                <a:latin typeface="Arial MT"/>
                <a:cs typeface="Arial MT"/>
              </a:rPr>
              <a:t>désorganisation</a:t>
            </a:r>
            <a:r>
              <a:rPr lang="fr-FR" sz="1407" spc="-9" dirty="0">
                <a:latin typeface="Arial MT"/>
                <a:cs typeface="Arial MT"/>
              </a:rPr>
              <a:t> (crise)</a:t>
            </a:r>
            <a:r>
              <a:rPr sz="1407" spc="-9" dirty="0">
                <a:latin typeface="Arial MT"/>
                <a:cs typeface="Arial MT"/>
              </a:rPr>
              <a:t>.</a:t>
            </a: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Discuter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avec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77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des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dispositions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77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prendre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pour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dirty="0">
                <a:latin typeface="Arial MT"/>
                <a:cs typeface="Arial MT"/>
              </a:rPr>
              <a:t>réparer</a:t>
            </a:r>
            <a:r>
              <a:rPr sz="1407" spc="73" dirty="0">
                <a:latin typeface="Arial MT"/>
                <a:cs typeface="Arial MT"/>
              </a:rPr>
              <a:t>  </a:t>
            </a:r>
            <a:r>
              <a:rPr sz="1407" spc="-23" dirty="0">
                <a:latin typeface="Arial MT"/>
                <a:cs typeface="Arial MT"/>
              </a:rPr>
              <a:t>les </a:t>
            </a:r>
            <a:r>
              <a:rPr sz="1407" dirty="0">
                <a:latin typeface="Arial MT"/>
                <a:cs typeface="Arial MT"/>
              </a:rPr>
              <a:t>dégâts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causés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et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rétablir</a:t>
            </a:r>
            <a:r>
              <a:rPr sz="1407" spc="9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la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situation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auprès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des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spc="-9" dirty="0" err="1">
                <a:latin typeface="Arial MT"/>
                <a:cs typeface="Arial MT"/>
              </a:rPr>
              <a:t>autres</a:t>
            </a:r>
            <a:r>
              <a:rPr sz="1407" spc="-9" dirty="0">
                <a:latin typeface="Arial MT"/>
                <a:cs typeface="Arial MT"/>
              </a:rPr>
              <a:t>.</a:t>
            </a: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Prévoir</a:t>
            </a:r>
            <a:r>
              <a:rPr sz="1407" spc="41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les</a:t>
            </a:r>
            <a:r>
              <a:rPr sz="1407" spc="4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suites</a:t>
            </a:r>
            <a:r>
              <a:rPr sz="1407" spc="422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4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donner</a:t>
            </a:r>
            <a:r>
              <a:rPr sz="1407" spc="41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à</a:t>
            </a:r>
            <a:r>
              <a:rPr sz="1407" spc="4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cette</a:t>
            </a:r>
            <a:r>
              <a:rPr sz="1407" spc="4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rencontre</a:t>
            </a:r>
            <a:r>
              <a:rPr sz="1407" spc="422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(rencontre</a:t>
            </a:r>
            <a:r>
              <a:rPr sz="1407" spc="4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avec</a:t>
            </a:r>
            <a:r>
              <a:rPr sz="1407" spc="422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les </a:t>
            </a:r>
            <a:r>
              <a:rPr sz="1407" dirty="0">
                <a:latin typeface="Arial MT"/>
                <a:cs typeface="Arial MT"/>
              </a:rPr>
              <a:t>parents,</a:t>
            </a:r>
            <a:r>
              <a:rPr sz="1407" spc="95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retour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 err="1">
                <a:latin typeface="Arial MT"/>
                <a:cs typeface="Arial MT"/>
              </a:rPr>
              <a:t>en</a:t>
            </a:r>
            <a:r>
              <a:rPr sz="1407" spc="103" dirty="0">
                <a:latin typeface="Arial MT"/>
                <a:cs typeface="Arial MT"/>
              </a:rPr>
              <a:t> </a:t>
            </a:r>
            <a:r>
              <a:rPr sz="1407" dirty="0" err="1">
                <a:latin typeface="Arial MT"/>
                <a:cs typeface="Arial MT"/>
              </a:rPr>
              <a:t>classe</a:t>
            </a:r>
            <a:r>
              <a:rPr lang="fr-FR" sz="1407" dirty="0">
                <a:latin typeface="Arial MT"/>
                <a:cs typeface="Arial MT"/>
              </a:rPr>
              <a:t>, entretien avec la </a:t>
            </a:r>
            <a:r>
              <a:rPr lang="fr-FR" sz="1407" dirty="0" err="1">
                <a:latin typeface="Arial MT"/>
                <a:cs typeface="Arial MT"/>
              </a:rPr>
              <a:t>PsyEN</a:t>
            </a:r>
            <a:r>
              <a:rPr lang="fr-FR" sz="1407" dirty="0">
                <a:latin typeface="Arial MT"/>
                <a:cs typeface="Arial MT"/>
              </a:rPr>
              <a:t>…</a:t>
            </a:r>
            <a:r>
              <a:rPr sz="1407" spc="-9" dirty="0">
                <a:latin typeface="Arial MT"/>
                <a:cs typeface="Arial MT"/>
              </a:rPr>
              <a:t>).</a:t>
            </a: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endParaRPr lang="fr-FR" sz="1407" spc="-9" dirty="0">
              <a:latin typeface="Arial MT"/>
              <a:cs typeface="Arial MT"/>
            </a:endParaRPr>
          </a:p>
          <a:p>
            <a:pPr marL="297277" indent="-285750">
              <a:spcBef>
                <a:spcPts val="82"/>
              </a:spcBef>
              <a:buFontTx/>
              <a:buChar char="-"/>
            </a:pPr>
            <a:r>
              <a:rPr sz="1407" dirty="0" err="1">
                <a:latin typeface="Arial MT"/>
                <a:cs typeface="Arial MT"/>
              </a:rPr>
              <a:t>Remercier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l’élève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sa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collaboration</a:t>
            </a:r>
            <a:r>
              <a:rPr sz="1407" spc="331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et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de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son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implication</a:t>
            </a:r>
            <a:r>
              <a:rPr sz="1407" spc="327" dirty="0">
                <a:latin typeface="Arial MT"/>
                <a:cs typeface="Arial MT"/>
              </a:rPr>
              <a:t> </a:t>
            </a:r>
            <a:r>
              <a:rPr sz="1407" dirty="0">
                <a:latin typeface="Arial MT"/>
                <a:cs typeface="Arial MT"/>
              </a:rPr>
              <a:t>lors</a:t>
            </a:r>
            <a:r>
              <a:rPr sz="1407" spc="331" dirty="0">
                <a:latin typeface="Arial MT"/>
                <a:cs typeface="Arial MT"/>
              </a:rPr>
              <a:t> </a:t>
            </a:r>
            <a:r>
              <a:rPr sz="1407" spc="-23" dirty="0">
                <a:latin typeface="Arial MT"/>
                <a:cs typeface="Arial MT"/>
              </a:rPr>
              <a:t>de </a:t>
            </a:r>
            <a:r>
              <a:rPr sz="1407" spc="-9" dirty="0" err="1">
                <a:latin typeface="Arial MT"/>
                <a:cs typeface="Arial MT"/>
              </a:rPr>
              <a:t>l’entretien</a:t>
            </a:r>
            <a:r>
              <a:rPr sz="1407" spc="-9" dirty="0">
                <a:latin typeface="Arial MT"/>
                <a:cs typeface="Arial MT"/>
              </a:rPr>
              <a:t>.</a:t>
            </a:r>
            <a:endParaRPr sz="1407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0749E06-FEBE-46C0-B068-5103ED645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779805"/>
              </p:ext>
            </p:extLst>
          </p:nvPr>
        </p:nvGraphicFramePr>
        <p:xfrm>
          <a:off x="440898" y="1289539"/>
          <a:ext cx="5976204" cy="4798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200">
                  <a:extLst>
                    <a:ext uri="{9D8B030D-6E8A-4147-A177-3AD203B41FA5}">
                      <a16:colId xmlns:a16="http://schemas.microsoft.com/office/drawing/2014/main" val="3423204994"/>
                    </a:ext>
                  </a:extLst>
                </a:gridCol>
                <a:gridCol w="1106926">
                  <a:extLst>
                    <a:ext uri="{9D8B030D-6E8A-4147-A177-3AD203B41FA5}">
                      <a16:colId xmlns:a16="http://schemas.microsoft.com/office/drawing/2014/main" val="2777845130"/>
                    </a:ext>
                  </a:extLst>
                </a:gridCol>
                <a:gridCol w="1122727">
                  <a:extLst>
                    <a:ext uri="{9D8B030D-6E8A-4147-A177-3AD203B41FA5}">
                      <a16:colId xmlns:a16="http://schemas.microsoft.com/office/drawing/2014/main" val="3171230711"/>
                    </a:ext>
                  </a:extLst>
                </a:gridCol>
                <a:gridCol w="1071488">
                  <a:extLst>
                    <a:ext uri="{9D8B030D-6E8A-4147-A177-3AD203B41FA5}">
                      <a16:colId xmlns:a16="http://schemas.microsoft.com/office/drawing/2014/main" val="729479373"/>
                    </a:ext>
                  </a:extLst>
                </a:gridCol>
                <a:gridCol w="1070192">
                  <a:extLst>
                    <a:ext uri="{9D8B030D-6E8A-4147-A177-3AD203B41FA5}">
                      <a16:colId xmlns:a16="http://schemas.microsoft.com/office/drawing/2014/main" val="416116532"/>
                    </a:ext>
                  </a:extLst>
                </a:gridCol>
                <a:gridCol w="1017671">
                  <a:extLst>
                    <a:ext uri="{9D8B030D-6E8A-4147-A177-3AD203B41FA5}">
                      <a16:colId xmlns:a16="http://schemas.microsoft.com/office/drawing/2014/main" val="4180583285"/>
                    </a:ext>
                  </a:extLst>
                </a:gridCol>
              </a:tblGrid>
              <a:tr h="158313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</a:rPr>
                        <a:t>Date, Heure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Contexte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</a:rPr>
                        <a:t>Circonstances précédents l’évènement : personnes présentes, lieu, bruit/lumière, évènement particulier…)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Comportement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</a:rPr>
                        <a:t>(Description objective et neutre)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Conséquences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</a:rPr>
                        <a:t>(Pour l’élève et pour les autres, pour l’enseignant, positive ou négative, réactions de l’entourage…)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Réactions de l’élève suite aux conséquences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</a:rPr>
                        <a:t>(le comportement augmente/diminue/cesse, d’autres comportements apparaissent…)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Hypothèse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</a:rPr>
                        <a:t>(Fonction, besoin…)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extLst>
                  <a:ext uri="{0D108BD9-81ED-4DB2-BD59-A6C34878D82A}">
                    <a16:rowId xmlns:a16="http://schemas.microsoft.com/office/drawing/2014/main" val="219309535"/>
                  </a:ext>
                </a:extLst>
              </a:tr>
              <a:tr h="64300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204856"/>
                  </a:ext>
                </a:extLst>
              </a:tr>
              <a:tr h="64300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19369"/>
                  </a:ext>
                </a:extLst>
              </a:tr>
              <a:tr h="64300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433739"/>
                  </a:ext>
                </a:extLst>
              </a:tr>
              <a:tr h="64300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25367"/>
                  </a:ext>
                </a:extLst>
              </a:tr>
              <a:tr h="64300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75630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5198666-C812-4CD2-B521-7C40110F7B25}"/>
              </a:ext>
            </a:extLst>
          </p:cNvPr>
          <p:cNvSpPr/>
          <p:nvPr/>
        </p:nvSpPr>
        <p:spPr>
          <a:xfrm>
            <a:off x="881796" y="-1"/>
            <a:ext cx="5976204" cy="1242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</a:rPr>
              <a:t>Nom, prénom de l’élève : 			</a:t>
            </a: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</a:rPr>
              <a:t>Classe : </a:t>
            </a:r>
            <a:endParaRPr lang="fr-FR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75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6694</TotalTime>
  <Words>1422</Words>
  <Application>Microsoft Office PowerPoint</Application>
  <PresentationFormat>Grand écran</PresentationFormat>
  <Paragraphs>183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MT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Identifier les problèmes de comportement des élèves</dc:title>
  <dc:creator>cpc-eps-avallon</dc:creator>
  <cp:lastModifiedBy>cpc-eps-avallon</cp:lastModifiedBy>
  <cp:revision>75</cp:revision>
  <cp:lastPrinted>2023-12-21T16:04:11Z</cp:lastPrinted>
  <dcterms:created xsi:type="dcterms:W3CDTF">2023-11-20T16:37:44Z</dcterms:created>
  <dcterms:modified xsi:type="dcterms:W3CDTF">2024-01-10T10:30:36Z</dcterms:modified>
</cp:coreProperties>
</file>